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66" r:id="rId5"/>
    <p:sldId id="263" r:id="rId6"/>
    <p:sldId id="268" r:id="rId7"/>
    <p:sldId id="269" r:id="rId8"/>
    <p:sldId id="270" r:id="rId9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9"/>
    <a:srgbClr val="2774AE"/>
    <a:srgbClr val="D7C4B7"/>
    <a:srgbClr val="7C2629"/>
    <a:srgbClr val="0C93D1"/>
    <a:srgbClr val="29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3"/>
    <p:restoredTop sz="94632"/>
  </p:normalViewPr>
  <p:slideViewPr>
    <p:cSldViewPr snapToGrid="0" snapToObjects="1">
      <p:cViewPr>
        <p:scale>
          <a:sx n="20" d="100"/>
          <a:sy n="20" d="100"/>
        </p:scale>
        <p:origin x="1854" y="-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8AC2-E4F4-4A5F-8CC2-6FC50ABEF28B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C634-BE12-4E5C-88F7-242B826B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D68CB-BDF3-7648-8FDD-ED4CFCC6BA71}"/>
              </a:ext>
            </a:extLst>
          </p:cNvPr>
          <p:cNvCxnSpPr>
            <a:cxnSpLocks/>
          </p:cNvCxnSpPr>
          <p:nvPr userDrawn="1"/>
        </p:nvCxnSpPr>
        <p:spPr>
          <a:xfrm>
            <a:off x="798518" y="6054266"/>
            <a:ext cx="28670239" cy="0"/>
          </a:xfrm>
          <a:prstGeom prst="line">
            <a:avLst/>
          </a:prstGeom>
          <a:ln w="41275">
            <a:solidFill>
              <a:srgbClr val="7C2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200E0F-56F8-5946-951C-8F051837F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6600" y="635985"/>
            <a:ext cx="3028191" cy="21197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1BDA17-BF19-D047-A87B-D86E225BA3DE}"/>
              </a:ext>
            </a:extLst>
          </p:cNvPr>
          <p:cNvSpPr/>
          <p:nvPr userDrawn="1"/>
        </p:nvSpPr>
        <p:spPr>
          <a:xfrm>
            <a:off x="24366948" y="712525"/>
            <a:ext cx="4993727" cy="2004967"/>
          </a:xfrm>
          <a:prstGeom prst="rect">
            <a:avLst/>
          </a:prstGeom>
          <a:solidFill>
            <a:srgbClr val="D7C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E463E8-8A62-0548-98A6-F7AD4BEC5D99}"/>
              </a:ext>
            </a:extLst>
          </p:cNvPr>
          <p:cNvSpPr/>
          <p:nvPr userDrawn="1"/>
        </p:nvSpPr>
        <p:spPr>
          <a:xfrm>
            <a:off x="24377580" y="1064910"/>
            <a:ext cx="497246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2774AE"/>
                </a:solidFill>
                <a:latin typeface="Futura Book" pitchFamily="2" charset="0"/>
                <a:cs typeface="Arial" panose="020B0604020202020204" pitchFamily="34" charset="0"/>
              </a:rPr>
              <a:t>Brewing Summit 2025</a:t>
            </a:r>
            <a:endParaRPr lang="en-US" sz="3500" b="1" dirty="0">
              <a:solidFill>
                <a:srgbClr val="2774AE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A160C6-EB0D-D04C-AA62-9FD5DD560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600" y="3151458"/>
            <a:ext cx="3999317" cy="1564921"/>
          </a:xfrm>
        </p:spPr>
        <p:txBody>
          <a:bodyPr>
            <a:normAutofit/>
          </a:bodyPr>
          <a:lstStyle>
            <a:lvl1pPr marL="0" indent="0" algn="l">
              <a:buNone/>
              <a:defRPr sz="4500">
                <a:latin typeface="Futura Book" pitchFamily="2" charset="0"/>
              </a:defRPr>
            </a:lvl1pPr>
          </a:lstStyle>
          <a:p>
            <a:pPr lvl="0"/>
            <a:r>
              <a:rPr lang="en-US" dirty="0"/>
              <a:t>Poster Number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B7AFA8-7144-684F-8CA0-2F33D6B94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060" y="3106940"/>
            <a:ext cx="17677154" cy="2557880"/>
          </a:xfrm>
        </p:spPr>
        <p:txBody>
          <a:bodyPr>
            <a:normAutofit/>
          </a:bodyPr>
          <a:lstStyle>
            <a:lvl1pPr marL="0" indent="0" algn="ctr">
              <a:buNone/>
              <a:defRPr sz="4500">
                <a:latin typeface="Futura Book" pitchFamily="2" charset="0"/>
              </a:defRPr>
            </a:lvl1pPr>
          </a:lstStyle>
          <a:p>
            <a:pPr lvl="0"/>
            <a:r>
              <a:rPr lang="en-US" dirty="0"/>
              <a:t>Name &amp; Affiliation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0C0B839-711B-D848-9202-047A7C31A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093" y="712525"/>
            <a:ext cx="16321088" cy="2004970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0C93D1"/>
                </a:solidFill>
                <a:latin typeface="Futura Book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3F153-9DE4-BDE0-12DF-E60BEC5337D4}"/>
              </a:ext>
            </a:extLst>
          </p:cNvPr>
          <p:cNvSpPr txBox="1"/>
          <p:nvPr userDrawn="1"/>
        </p:nvSpPr>
        <p:spPr>
          <a:xfrm>
            <a:off x="24377580" y="1786627"/>
            <a:ext cx="49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B49"/>
                </a:solidFill>
              </a:rPr>
              <a:t>August 13-15 | Palm Desert, CA</a:t>
            </a:r>
          </a:p>
        </p:txBody>
      </p:sp>
    </p:spTree>
    <p:extLst>
      <p:ext uri="{BB962C8B-B14F-4D97-AF65-F5344CB8AC3E}">
        <p14:creationId xmlns:p14="http://schemas.microsoft.com/office/powerpoint/2010/main" val="129303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01A8-82E5-794F-905B-16BDFE9CC1C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8CCA-A76E-3F4C-B677-A00D83AA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Yk29tnxASs?feature=oemb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4AAFC-C5D2-7D45-4BEE-17A4A0CE1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7B3D-1C08-4A57-1501-6D1F4FE66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204A-58B6-9957-2EEC-437239589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659" y="793436"/>
            <a:ext cx="16321088" cy="2004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Futura Book"/>
              </a:rPr>
              <a:t>BETTERPOSTERS Resources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FDEA7-D461-64D6-3043-F67F42B86195}"/>
              </a:ext>
            </a:extLst>
          </p:cNvPr>
          <p:cNvSpPr txBox="1"/>
          <p:nvPr/>
        </p:nvSpPr>
        <p:spPr>
          <a:xfrm>
            <a:off x="714547" y="16608569"/>
            <a:ext cx="15170822" cy="1154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https://betterposters.blogspot.com/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17AFE-5553-9FF6-DED2-3F65E263FBFB}"/>
              </a:ext>
            </a:extLst>
          </p:cNvPr>
          <p:cNvSpPr txBox="1"/>
          <p:nvPr/>
        </p:nvSpPr>
        <p:spPr>
          <a:xfrm>
            <a:off x="535086" y="15436327"/>
            <a:ext cx="20823386" cy="1154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https://www.youtube.com/watch?v=SYk29tnxASs</a:t>
            </a:r>
          </a:p>
        </p:txBody>
      </p:sp>
      <p:pic>
        <p:nvPicPr>
          <p:cNvPr id="9" name="Online Media 8" title="How to create a better research poster in less time (#betterposter Generation 2).">
            <a:hlinkClick r:id="" action="ppaction://media"/>
            <a:extLst>
              <a:ext uri="{FF2B5EF4-FFF2-40B4-BE49-F238E27FC236}">
                <a16:creationId xmlns:a16="http://schemas.microsoft.com/office/drawing/2014/main" id="{86B3F214-A481-E026-8656-2ACDAD038D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107" y="5644161"/>
            <a:ext cx="27997926" cy="16602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9A9627-15CF-8014-BB14-376CD28E9CB5}"/>
              </a:ext>
            </a:extLst>
          </p:cNvPr>
          <p:cNvSpPr txBox="1"/>
          <p:nvPr/>
        </p:nvSpPr>
        <p:spPr>
          <a:xfrm>
            <a:off x="532233" y="22176407"/>
            <a:ext cx="28918611" cy="206234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🧠 BIG Takeaway Front and Center</a:t>
            </a:r>
            <a:endParaRPr lang="en-US" dirty="0"/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Use </a:t>
            </a:r>
            <a:r>
              <a:rPr lang="en-US" sz="6900" b="1" dirty="0"/>
              <a:t>a single, short sentence</a:t>
            </a:r>
            <a:r>
              <a:rPr lang="en-US" sz="6900" dirty="0"/>
              <a:t> in </a:t>
            </a:r>
            <a:r>
              <a:rPr lang="en-US" sz="6900" b="1" dirty="0"/>
              <a:t>giant font</a:t>
            </a:r>
            <a:r>
              <a:rPr lang="en-US" sz="6900" dirty="0"/>
              <a:t> in the middle.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This is your “billboard” message.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Example: </a:t>
            </a:r>
            <a:r>
              <a:rPr lang="en-US" sz="6900" i="1" dirty="0"/>
              <a:t>“Fungal enzymes break down plastic faster than expected.”</a:t>
            </a:r>
            <a:endParaRPr lang="en-US" sz="6900" i="1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Anyone should understand it in 5 seconds—even from across the room.</a:t>
            </a:r>
            <a:endParaRPr lang="en-US" sz="6900" dirty="0">
              <a:ea typeface="Calibri"/>
              <a:cs typeface="Calibri"/>
            </a:endParaRPr>
          </a:p>
          <a:p>
            <a:r>
              <a:rPr lang="en-US" b="1" dirty="0"/>
              <a:t>📦 Organize into 3 Panels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i="1" dirty="0"/>
              <a:t>Introduction / Methods</a:t>
            </a:r>
            <a:br>
              <a:rPr lang="en-US" sz="6900" dirty="0"/>
            </a:br>
            <a:r>
              <a:rPr lang="en-US" sz="6900" dirty="0"/>
              <a:t>(Keep it short and visual—bullets, icons, maybe 1 small figure.)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i="1" dirty="0"/>
              <a:t>Results / Discussion</a:t>
            </a:r>
            <a:br>
              <a:rPr lang="en-US" sz="6900" dirty="0"/>
            </a:br>
            <a:r>
              <a:rPr lang="en-US" sz="6900" dirty="0"/>
              <a:t>(Use charts with clear labels, not text-heavy graphs.)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b="1" dirty="0"/>
              <a:t>Bottom bar or QR code:</a:t>
            </a:r>
            <a:r>
              <a:rPr lang="en-US" sz="6900" dirty="0"/>
              <a:t> </a:t>
            </a:r>
            <a:r>
              <a:rPr lang="en-US" sz="6900" i="1" dirty="0"/>
              <a:t>Details for nerds</a:t>
            </a:r>
            <a:br>
              <a:rPr lang="en-US" sz="6900" dirty="0"/>
            </a:br>
            <a:r>
              <a:rPr lang="en-US" sz="6900" dirty="0"/>
              <a:t>(Put citations, extended data, or a QR to your paper or contact info.)</a:t>
            </a:r>
            <a:endParaRPr lang="en-US" sz="6900" b="1" dirty="0"/>
          </a:p>
          <a:p>
            <a:pPr marL="0" lvl="1"/>
            <a:r>
              <a:rPr lang="en-US" sz="6900" b="1" dirty="0"/>
              <a:t>👁️ Make it Visual</a:t>
            </a:r>
            <a:endParaRPr lang="en-US" sz="6900" b="1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Use </a:t>
            </a:r>
            <a:r>
              <a:rPr lang="en-US" sz="6900" b="1" dirty="0"/>
              <a:t>bold colors</a:t>
            </a:r>
            <a:r>
              <a:rPr lang="en-US" sz="6900" dirty="0"/>
              <a:t>, </a:t>
            </a:r>
            <a:r>
              <a:rPr lang="en-US" sz="6900" b="1" dirty="0"/>
              <a:t>icons</a:t>
            </a:r>
            <a:r>
              <a:rPr lang="en-US" sz="6900" dirty="0"/>
              <a:t>, </a:t>
            </a:r>
            <a:r>
              <a:rPr lang="en-US" sz="6900" b="1" dirty="0"/>
              <a:t>big fonts</a:t>
            </a:r>
            <a:r>
              <a:rPr lang="en-US" sz="6900" dirty="0"/>
              <a:t>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Don’t overload with text or tiny graphs – Less is more.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Assume people will </a:t>
            </a:r>
            <a:r>
              <a:rPr lang="en-US" sz="6900" b="1" dirty="0"/>
              <a:t>skim</a:t>
            </a:r>
            <a:r>
              <a:rPr lang="en-US" sz="6900" dirty="0"/>
              <a:t>, not read.</a:t>
            </a:r>
            <a:endParaRPr lang="en-US" sz="6900" dirty="0">
              <a:ea typeface="Calibri"/>
              <a:cs typeface="Calibri"/>
            </a:endParaRPr>
          </a:p>
          <a:p>
            <a:r>
              <a:rPr lang="en-US" b="1" dirty="0"/>
              <a:t>📱 Include a QR code or link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To your paper, GitHub, contact info, or a video explainer.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This helps folks follow up after the event.</a:t>
            </a:r>
            <a:endParaRPr lang="en-US" sz="69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15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90331-8968-B1EF-FE1B-927381E47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E80E1-932D-BB66-D7FC-F4EFD43A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35D5FA-A5D1-6159-339B-B6157A4D2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E86F2-BDAB-F6E5-C9D2-DB7B3FC9B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1B78221-FE52-8952-D847-D4E4BA6A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F1CFF8A-53EF-D888-B1E2-055DBD07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64C9CE0F-7F4C-6310-AABC-642880413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94DD4DFE-2C01-2DCC-8486-BC1E2914C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9E807C7A-F4D8-20F3-87F9-5D36276445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E80EAA04-40E0-C01D-4902-E3127C591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FA48007-C7B8-875F-C63F-982A06DC4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E6D187BC-CFAF-A4AA-7452-D1439945C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00E6548A-54DE-1C26-0AD3-FDC031334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8E52741-D1F5-B100-F999-796CAD2D3BE8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DE52CCB4-92B0-59F1-762C-131D4FE51E32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ED8A7695-2425-4943-E670-565DEB3BDC1E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67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51C93-CC68-57BD-C314-E90E6557C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6CC69-8EDD-6C47-8F40-2E58F5322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CCF6E-B6E5-4586-3DB4-2E0FDA5E2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0BB60-A4CD-E4B4-343C-DFAD5FD5F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21848EE-EB28-AB3A-3D22-C74FDDD6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7227E49-E3DE-B67D-6C5F-85BD5F54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4B674980-8763-C665-6515-591C62FA8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34D12E86-17F0-F18C-38D3-76A373569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6129E91D-FABD-75F6-D737-6E22F28B28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8BA35895-86E9-6E16-88A6-6DD940A99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0699EDD-5EF6-CB2F-D91F-3420D0D02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D7A73712-48AE-E6DE-C22A-121971B92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AD1065E1-8BFC-F529-7C18-C488922CE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0746A2F9-FDEB-93DC-09C1-34712B4DE390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2434FE42-6187-BE97-8AFB-87D6E8DFB4E3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FE1118E-770B-5BA0-C6D6-44A0991B8783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3" name="Picture 2" descr="A red sign with white text&#10;&#10;AI-generated content may be incorrect.">
            <a:extLst>
              <a:ext uri="{FF2B5EF4-FFF2-40B4-BE49-F238E27FC236}">
                <a16:creationId xmlns:a16="http://schemas.microsoft.com/office/drawing/2014/main" id="{70632505-DD1D-A241-B253-07E36A0B0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94004" y="32279729"/>
            <a:ext cx="16219468" cy="5248275"/>
          </a:xfrm>
          <a:prstGeom prst="rect">
            <a:avLst/>
          </a:prstGeom>
        </p:spPr>
      </p:pic>
      <p:pic>
        <p:nvPicPr>
          <p:cNvPr id="9" name="Picture 8" descr="A red sign with white text&#10;&#10;AI-generated content may be incorrect.">
            <a:extLst>
              <a:ext uri="{FF2B5EF4-FFF2-40B4-BE49-F238E27FC236}">
                <a16:creationId xmlns:a16="http://schemas.microsoft.com/office/drawing/2014/main" id="{67AE7EF4-1C31-C243-1891-5F270DD1DA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632" y="9145103"/>
            <a:ext cx="1692786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CD7E-002C-ED01-542C-D25F7052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789F5-B8A0-87B4-8241-53E4CA617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7B5EEB-72C0-208E-6D5A-AF3EA0DCE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4DF7F-DFA4-04BC-F1A3-2CC6ABA9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2490F6E-6DA7-CDA7-BFD9-E853896C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FF350A0-F252-C19A-4882-AAB4AE7B6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1203C4A8-E601-C193-A569-E56559D80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85143D21-F2BA-1F24-E830-6F565BF3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2FA9A82C-B1C3-57DC-C054-78B2D52F74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AB93C50C-A33D-916F-CA35-D438A0494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85F631C-5FCA-79B7-7AF4-75EA85565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9B99E891-9ECC-5964-2C50-B51E74132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698662B0-09C8-DBCF-94F6-459B1754D0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8A6FACCA-6E6C-624E-413F-7FB5EAB6FD75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D58241E3-0F32-27B4-9FAA-E615C493B186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F861D4A9-8D7B-A67C-5CDF-057CE8A1B7CF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8" name="Picture 7" descr="A line art of different types of beer&#10;&#10;AI-generated content may be incorrect.">
            <a:extLst>
              <a:ext uri="{FF2B5EF4-FFF2-40B4-BE49-F238E27FC236}">
                <a16:creationId xmlns:a16="http://schemas.microsoft.com/office/drawing/2014/main" id="{0112F8B3-A4C5-281B-CD25-75D44C26A3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56388" y="34313196"/>
            <a:ext cx="4312893" cy="4314825"/>
          </a:xfrm>
          <a:prstGeom prst="rect">
            <a:avLst/>
          </a:prstGeom>
        </p:spPr>
      </p:pic>
      <p:pic>
        <p:nvPicPr>
          <p:cNvPr id="14" name="Picture 1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8CA19C90-4CE5-4596-0C48-0E4875E967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8008" y="33896463"/>
            <a:ext cx="15166531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0C5D-0DA2-EBD6-EF17-F96B98423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74F0A-B268-1F48-2BD6-7BC06254C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CEB8F1-92DC-1C6F-3236-655FC4767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2B613-0686-A08E-503F-86BA2CF81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3FB7C06-DAB0-A6CE-3284-9F95ACB3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E556C3B-4DD8-69B8-3329-DDA3F740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2CA5ABF1-EA36-D201-E3F2-3CD3138D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755FE2BB-6A07-48C0-8708-A3273BB6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4E0314C0-8704-BD6A-4D21-7E0A9415EE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1F05C153-1D5C-4169-2979-3401AC6C5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F710B63-8F81-5EB5-C11F-F7AE3AE6A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2A6B3508-44F9-70D2-A767-9EC89CD91D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118BCC88-69F0-2602-766D-3FC2E5F3B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FAD30D8-F7A2-471C-0639-FF37F25B2D4E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0E06738-74C7-D458-DCC0-2EE0DBC82988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8C751F4A-13AB-06F8-B6F8-C7F46A4427DE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8" name="Picture 7" descr="A line art of different types of beer&#10;&#10;AI-generated content may be incorrect.">
            <a:extLst>
              <a:ext uri="{FF2B5EF4-FFF2-40B4-BE49-F238E27FC236}">
                <a16:creationId xmlns:a16="http://schemas.microsoft.com/office/drawing/2014/main" id="{9E3AA52C-347F-C0D8-C397-078B1BB70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56388" y="34313196"/>
            <a:ext cx="4312893" cy="4314825"/>
          </a:xfrm>
          <a:prstGeom prst="rect">
            <a:avLst/>
          </a:prstGeom>
        </p:spPr>
      </p:pic>
      <p:pic>
        <p:nvPicPr>
          <p:cNvPr id="3" name="Picture 2" descr="A red sign with white text&#10;&#10;AI-generated content may be incorrect.">
            <a:extLst>
              <a:ext uri="{FF2B5EF4-FFF2-40B4-BE49-F238E27FC236}">
                <a16:creationId xmlns:a16="http://schemas.microsoft.com/office/drawing/2014/main" id="{7B259C6F-4DB0-1B0D-5BD5-F115916A11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139" y="33896462"/>
            <a:ext cx="15594964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AC6EF5669744D912979843EB2CF7E" ma:contentTypeVersion="2" ma:contentTypeDescription="Create a new document." ma:contentTypeScope="" ma:versionID="50f882e2e2eada973fa8dbbe6b7419ad">
  <xsd:schema xmlns:xsd="http://www.w3.org/2001/XMLSchema" xmlns:xs="http://www.w3.org/2001/XMLSchema" xmlns:p="http://schemas.microsoft.com/office/2006/metadata/properties" xmlns:ns1="http://schemas.microsoft.com/sharepoint/v3" xmlns:ns2="8e903f66-ecc0-480d-9af3-1d2faccfd126" targetNamespace="http://schemas.microsoft.com/office/2006/metadata/properties" ma:root="true" ma:fieldsID="fc093d3e52157ccf2bb3113f368c8b03" ns1:_="" ns2:_="">
    <xsd:import namespace="http://schemas.microsoft.com/sharepoint/v3"/>
    <xsd:import namespace="8e903f66-ecc0-480d-9af3-1d2faccfd1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03f66-ecc0-480d-9af3-1d2faccfd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6A3A7C-639D-41B0-AF69-D4096B5B8327}">
  <ds:schemaRefs>
    <ds:schemaRef ds:uri="http://schemas.microsoft.com/office/2006/metadata/properties"/>
    <ds:schemaRef ds:uri="http://schemas.microsoft.com/office/infopath/2007/PartnerControls"/>
    <ds:schemaRef ds:uri="74b0b8bf-1f15-41b1-974d-d17303981568"/>
    <ds:schemaRef ds:uri="b4b35062-d740-41d1-9ffb-d70801cc8745"/>
    <ds:schemaRef ds:uri="49712418-7b8b-4a86-a111-2b9e5c31628f"/>
    <ds:schemaRef ds:uri="e1bef6c8-173a-4555-b1fe-76ed5a9a106a"/>
    <ds:schemaRef ds:uri="a5c66dd2-2753-4104-8b3c-cc8c118fc074"/>
  </ds:schemaRefs>
</ds:datastoreItem>
</file>

<file path=customXml/itemProps2.xml><?xml version="1.0" encoding="utf-8"?>
<ds:datastoreItem xmlns:ds="http://schemas.openxmlformats.org/officeDocument/2006/customXml" ds:itemID="{DB272360-88E1-4FF4-9B07-B353F7C33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E300E1-AB44-4321-AC5B-20D1261B5E5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686</Words>
  <Application>Microsoft Office PowerPoint</Application>
  <PresentationFormat>Custom</PresentationFormat>
  <Paragraphs>39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Keswani</dc:creator>
  <cp:lastModifiedBy>Jody Brunette</cp:lastModifiedBy>
  <cp:revision>238</cp:revision>
  <cp:lastPrinted>2019-03-05T20:30:15Z</cp:lastPrinted>
  <dcterms:created xsi:type="dcterms:W3CDTF">2018-05-02T15:40:18Z</dcterms:created>
  <dcterms:modified xsi:type="dcterms:W3CDTF">2025-06-10T15:32:18Z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0x010100063AC6EF5669744D912979843EB2CF7E</vt:lpwstr>
  </property>
  <property fmtid="{D5CDD505-2E9C-101B-9397-08002B2CF9AE}" pid="3" name="GraphicType">
    <vt:lpwstr/>
  </property>
  <property fmtid="{D5CDD505-2E9C-101B-9397-08002B2CF9AE}" pid="4" name="Asset_x0020_Type">
    <vt:lpwstr/>
  </property>
  <property fmtid="{D5CDD505-2E9C-101B-9397-08002B2CF9AE}" pid="5" name="MarketingChannel">
    <vt:lpwstr/>
  </property>
  <property fmtid="{D5CDD505-2E9C-101B-9397-08002B2CF9AE}" pid="6" name="Month">
    <vt:lpwstr/>
  </property>
  <property fmtid="{D5CDD505-2E9C-101B-9397-08002B2CF9AE}" pid="7" name="MediaServiceImageTags">
    <vt:lpwstr/>
  </property>
  <property fmtid="{D5CDD505-2E9C-101B-9397-08002B2CF9AE}" pid="8" name="FiscalYear">
    <vt:lpwstr/>
  </property>
  <property fmtid="{D5CDD505-2E9C-101B-9397-08002B2CF9AE}" pid="9" name="Society">
    <vt:lpwstr>1;#ASBC|7ba4173b-0fa1-4705-88bc-bfed3a4c267c</vt:lpwstr>
  </property>
  <property fmtid="{D5CDD505-2E9C-101B-9397-08002B2CF9AE}" pid="10" name="DocType">
    <vt:lpwstr/>
  </property>
  <property fmtid="{D5CDD505-2E9C-101B-9397-08002B2CF9AE}" pid="11" name="Dept">
    <vt:lpwstr>51;#Meetings|770d01bc-06d6-4107-b8bc-9f1935367699</vt:lpwstr>
  </property>
  <property fmtid="{D5CDD505-2E9C-101B-9397-08002B2CF9AE}" pid="12" name="ProjectProductType">
    <vt:lpwstr/>
  </property>
  <property fmtid="{D5CDD505-2E9C-101B-9397-08002B2CF9AE}" pid="13" name="Year">
    <vt:lpwstr/>
  </property>
  <property fmtid="{D5CDD505-2E9C-101B-9397-08002B2CF9AE}" pid="14" name="Asset Type">
    <vt:lpwstr/>
  </property>
  <property fmtid="{D5CDD505-2E9C-101B-9397-08002B2CF9AE}" pid="15" name="LPP Type">
    <vt:lpwstr/>
  </property>
  <property fmtid="{D5CDD505-2E9C-101B-9397-08002B2CF9AE}" pid="16" name="Meeting Type">
    <vt:lpwstr/>
  </property>
  <property fmtid="{D5CDD505-2E9C-101B-9397-08002B2CF9AE}" pid="17" name="Meeting_x0020_Type">
    <vt:lpwstr/>
  </property>
  <property fmtid="{D5CDD505-2E9C-101B-9397-08002B2CF9AE}" pid="18" name="App">
    <vt:lpwstr/>
  </property>
  <property fmtid="{D5CDD505-2E9C-101B-9397-08002B2CF9AE}" pid="19" name="Doc Type">
    <vt:lpwstr/>
  </property>
  <property fmtid="{D5CDD505-2E9C-101B-9397-08002B2CF9AE}" pid="20" name="Doc_x0020_Type">
    <vt:lpwstr/>
  </property>
</Properties>
</file>