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66" r:id="rId5"/>
    <p:sldId id="263" r:id="rId6"/>
    <p:sldId id="268" r:id="rId7"/>
    <p:sldId id="269" r:id="rId8"/>
    <p:sldId id="270" r:id="rId9"/>
  </p:sldIdLst>
  <p:sldSz cx="30267275" cy="42794238"/>
  <p:notesSz cx="6858000" cy="9144000"/>
  <p:defaultTextStyle>
    <a:defPPr>
      <a:defRPr lang="en-US"/>
    </a:defPPr>
    <a:lvl1pPr marL="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1pPr>
    <a:lvl2pPr marL="1753453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2pPr>
    <a:lvl3pPr marL="350690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3pPr>
    <a:lvl4pPr marL="526036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4pPr>
    <a:lvl5pPr marL="701381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5pPr>
    <a:lvl6pPr marL="876726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6pPr>
    <a:lvl7pPr marL="10520721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7pPr>
    <a:lvl8pPr marL="1227417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8pPr>
    <a:lvl9pPr marL="14027628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9"/>
    <a:srgbClr val="2774AE"/>
    <a:srgbClr val="D7C4B7"/>
    <a:srgbClr val="7C2629"/>
    <a:srgbClr val="0C93D1"/>
    <a:srgbClr val="29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5"/>
    <p:restoredTop sz="94707"/>
  </p:normalViewPr>
  <p:slideViewPr>
    <p:cSldViewPr snapToGrid="0" snapToObjects="1">
      <p:cViewPr>
        <p:scale>
          <a:sx n="40" d="100"/>
          <a:sy n="40" d="100"/>
        </p:scale>
        <p:origin x="2216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58AC2-E4F4-4A5F-8CC2-6FC50ABEF28B}" type="datetimeFigureOut">
              <a:rPr lang="en-US" smtClean="0"/>
              <a:t>6/30/25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EC634-BE12-4E5C-88F7-242B826B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1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D68CB-BDF3-7648-8FDD-ED4CFCC6BA71}"/>
              </a:ext>
            </a:extLst>
          </p:cNvPr>
          <p:cNvCxnSpPr>
            <a:cxnSpLocks/>
          </p:cNvCxnSpPr>
          <p:nvPr userDrawn="1"/>
        </p:nvCxnSpPr>
        <p:spPr>
          <a:xfrm>
            <a:off x="798518" y="6054266"/>
            <a:ext cx="28670239" cy="0"/>
          </a:xfrm>
          <a:prstGeom prst="line">
            <a:avLst/>
          </a:prstGeom>
          <a:ln w="41275">
            <a:solidFill>
              <a:srgbClr val="7C2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3A160C6-EB0D-D04C-AA62-9FD5DD560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600" y="3151458"/>
            <a:ext cx="3999317" cy="1564921"/>
          </a:xfrm>
        </p:spPr>
        <p:txBody>
          <a:bodyPr>
            <a:normAutofit/>
          </a:bodyPr>
          <a:lstStyle>
            <a:lvl1pPr marL="0" indent="0" algn="l">
              <a:buNone/>
              <a:defRPr sz="4500">
                <a:latin typeface="Futura Book" pitchFamily="2" charset="0"/>
              </a:defRPr>
            </a:lvl1pPr>
          </a:lstStyle>
          <a:p>
            <a:pPr lvl="0"/>
            <a:r>
              <a:rPr lang="en-US" dirty="0"/>
              <a:t>Poster Number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B7AFA8-7144-684F-8CA0-2F33D6B945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060" y="3106940"/>
            <a:ext cx="17677154" cy="2557880"/>
          </a:xfrm>
        </p:spPr>
        <p:txBody>
          <a:bodyPr>
            <a:normAutofit/>
          </a:bodyPr>
          <a:lstStyle>
            <a:lvl1pPr marL="0" indent="0" algn="ctr">
              <a:buNone/>
              <a:defRPr sz="4500">
                <a:latin typeface="Futura Book" pitchFamily="2" charset="0"/>
              </a:defRPr>
            </a:lvl1pPr>
          </a:lstStyle>
          <a:p>
            <a:pPr lvl="0"/>
            <a:r>
              <a:rPr lang="en-US" dirty="0"/>
              <a:t>Name &amp; Affiliation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0C0B839-711B-D848-9202-047A7C31A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3093" y="712525"/>
            <a:ext cx="16321088" cy="2004970"/>
          </a:xfr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rgbClr val="0C93D1"/>
                </a:solidFill>
                <a:latin typeface="Futura Book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4BC1A77-AF76-200E-60C4-91ADA9C19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2900" y="78888"/>
            <a:ext cx="4362992" cy="327224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36A10E-8E31-466D-F467-81CAEA5B34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35005" y="741627"/>
            <a:ext cx="5633752" cy="20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5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78" userDrawn="1">
          <p15:clr>
            <a:srgbClr val="FBAE40"/>
          </p15:clr>
        </p15:guide>
        <p15:guide id="2" pos="95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701A8-82E5-794F-905B-16BDFE9CC1CA}" type="datetimeFigureOut">
              <a:rPr lang="en-US" smtClean="0"/>
              <a:t>6/30/25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D8CCA-A76E-3F4C-B677-A00D83AA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7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Yk29tnxASs?feature=oembe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84AAFC-C5D2-7D45-4BEE-17A4A0CE1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C7B3D-1C08-4A57-1501-6D1F4FE663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B204A-58B6-9957-2EEC-437239589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659" y="793436"/>
            <a:ext cx="16321088" cy="20049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Futura Book"/>
              </a:rPr>
              <a:t>BETTERPOSTERS Resources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FDEA7-D461-64D6-3043-F67F42B86195}"/>
              </a:ext>
            </a:extLst>
          </p:cNvPr>
          <p:cNvSpPr txBox="1"/>
          <p:nvPr/>
        </p:nvSpPr>
        <p:spPr>
          <a:xfrm>
            <a:off x="714547" y="16608569"/>
            <a:ext cx="15170822" cy="11546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https://betterposters.blogspot.com/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17AFE-5553-9FF6-DED2-3F65E263FBFB}"/>
              </a:ext>
            </a:extLst>
          </p:cNvPr>
          <p:cNvSpPr txBox="1"/>
          <p:nvPr/>
        </p:nvSpPr>
        <p:spPr>
          <a:xfrm>
            <a:off x="535086" y="15436327"/>
            <a:ext cx="20823386" cy="11546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https://www.youtube.com/watch?v=SYk29tnxASs</a:t>
            </a:r>
          </a:p>
        </p:txBody>
      </p:sp>
      <p:pic>
        <p:nvPicPr>
          <p:cNvPr id="9" name="Online Media 8" title="How to create a better research poster in less time (#betterposter Generation 2).">
            <a:hlinkClick r:id="" action="ppaction://media"/>
            <a:extLst>
              <a:ext uri="{FF2B5EF4-FFF2-40B4-BE49-F238E27FC236}">
                <a16:creationId xmlns:a16="http://schemas.microsoft.com/office/drawing/2014/main" id="{86B3F214-A481-E026-8656-2ACDAD038D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0107" y="5644161"/>
            <a:ext cx="27997926" cy="16602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9A9627-15CF-8014-BB14-376CD28E9CB5}"/>
              </a:ext>
            </a:extLst>
          </p:cNvPr>
          <p:cNvSpPr txBox="1"/>
          <p:nvPr/>
        </p:nvSpPr>
        <p:spPr>
          <a:xfrm>
            <a:off x="532233" y="22176407"/>
            <a:ext cx="28918611" cy="206234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🧠 BIG Takeaway Front and Center</a:t>
            </a:r>
            <a:endParaRPr lang="en-US" dirty="0"/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Use </a:t>
            </a:r>
            <a:r>
              <a:rPr lang="en-US" sz="6900" b="1" dirty="0"/>
              <a:t>a single, short sentence</a:t>
            </a:r>
            <a:r>
              <a:rPr lang="en-US" sz="6900" dirty="0"/>
              <a:t> in </a:t>
            </a:r>
            <a:r>
              <a:rPr lang="en-US" sz="6900" b="1" dirty="0"/>
              <a:t>giant font</a:t>
            </a:r>
            <a:r>
              <a:rPr lang="en-US" sz="6900" dirty="0"/>
              <a:t> in the middle.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This is your “billboard” message.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Example: </a:t>
            </a:r>
            <a:r>
              <a:rPr lang="en-US" sz="6900" i="1" dirty="0"/>
              <a:t>“Fungal enzymes break down plastic faster than expected.”</a:t>
            </a:r>
            <a:endParaRPr lang="en-US" sz="6900" i="1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Anyone should understand it in 5 seconds—even from across the room.</a:t>
            </a:r>
            <a:endParaRPr lang="en-US" sz="6900" dirty="0">
              <a:ea typeface="Calibri"/>
              <a:cs typeface="Calibri"/>
            </a:endParaRPr>
          </a:p>
          <a:p>
            <a:r>
              <a:rPr lang="en-US" b="1" dirty="0"/>
              <a:t>📦 Organize into 3 Panels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i="1" dirty="0"/>
              <a:t>Introduction / Methods</a:t>
            </a:r>
            <a:br>
              <a:rPr lang="en-US" sz="6900" dirty="0"/>
            </a:br>
            <a:r>
              <a:rPr lang="en-US" sz="6900" dirty="0"/>
              <a:t>(Keep it short and visual—bullets, icons, maybe 1 small figure.)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i="1" dirty="0"/>
              <a:t>Results / Discussion</a:t>
            </a:r>
            <a:br>
              <a:rPr lang="en-US" sz="6900" dirty="0"/>
            </a:br>
            <a:r>
              <a:rPr lang="en-US" sz="6900" dirty="0"/>
              <a:t>(Use charts with clear labels, not text-heavy graphs.)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b="1" dirty="0"/>
              <a:t>Bottom bar or QR code:</a:t>
            </a:r>
            <a:r>
              <a:rPr lang="en-US" sz="6900" dirty="0"/>
              <a:t> </a:t>
            </a:r>
            <a:r>
              <a:rPr lang="en-US" sz="6900" i="1" dirty="0"/>
              <a:t>Details for nerds</a:t>
            </a:r>
            <a:br>
              <a:rPr lang="en-US" sz="6900" dirty="0"/>
            </a:br>
            <a:r>
              <a:rPr lang="en-US" sz="6900" dirty="0"/>
              <a:t>(Put citations, extended data, or a QR to your paper or contact info.)</a:t>
            </a:r>
            <a:endParaRPr lang="en-US" sz="6900" b="1" dirty="0"/>
          </a:p>
          <a:p>
            <a:pPr marL="0" lvl="1"/>
            <a:r>
              <a:rPr lang="en-US" sz="6900" b="1" dirty="0"/>
              <a:t>👁️ Make it Visual</a:t>
            </a:r>
            <a:endParaRPr lang="en-US" sz="6900" b="1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Use </a:t>
            </a:r>
            <a:r>
              <a:rPr lang="en-US" sz="6900" b="1" dirty="0"/>
              <a:t>bold colors</a:t>
            </a:r>
            <a:r>
              <a:rPr lang="en-US" sz="6900" dirty="0"/>
              <a:t>, </a:t>
            </a:r>
            <a:r>
              <a:rPr lang="en-US" sz="6900" b="1" dirty="0"/>
              <a:t>icons</a:t>
            </a:r>
            <a:r>
              <a:rPr lang="en-US" sz="6900" dirty="0"/>
              <a:t>, </a:t>
            </a:r>
            <a:r>
              <a:rPr lang="en-US" sz="6900" b="1" dirty="0"/>
              <a:t>big fonts</a:t>
            </a:r>
            <a:r>
              <a:rPr lang="en-US" sz="6900" dirty="0"/>
              <a:t>.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Don’t overload with text or tiny graphs – Less is more.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Assume people will </a:t>
            </a:r>
            <a:r>
              <a:rPr lang="en-US" sz="6900" b="1" dirty="0"/>
              <a:t>skim</a:t>
            </a:r>
            <a:r>
              <a:rPr lang="en-US" sz="6900" dirty="0"/>
              <a:t>, not read.</a:t>
            </a:r>
            <a:endParaRPr lang="en-US" sz="6900" dirty="0">
              <a:ea typeface="Calibri"/>
              <a:cs typeface="Calibri"/>
            </a:endParaRPr>
          </a:p>
          <a:p>
            <a:r>
              <a:rPr lang="en-US" b="1" dirty="0"/>
              <a:t>📱 Include a QR code or link</a:t>
            </a:r>
            <a:endParaRPr lang="en-US" b="1" dirty="0">
              <a:ea typeface="Calibri" panose="020F0502020204030204"/>
              <a:cs typeface="Calibri" panose="020F0502020204030204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To your paper, GitHub, contact info, or a video explainer.</a:t>
            </a:r>
            <a:endParaRPr lang="en-US" sz="6900" dirty="0">
              <a:ea typeface="Calibri"/>
              <a:cs typeface="Calibri"/>
            </a:endParaRPr>
          </a:p>
          <a:p>
            <a:pPr marL="228600" lvl="1" indent="-228600">
              <a:buFont typeface=""/>
              <a:buChar char="•"/>
            </a:pPr>
            <a:r>
              <a:rPr lang="en-US" sz="6900" dirty="0"/>
              <a:t>This helps folks follow up after the event.</a:t>
            </a:r>
            <a:endParaRPr lang="en-US" sz="69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15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90331-8968-B1EF-FE1B-927381E47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E80E1-932D-BB66-D7FC-F4EFD43A4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35D5FA-A5D1-6159-339B-B6157A4D20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E86F2-BDAB-F6E5-C9D2-DB7B3FC9B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500" i="1">
                <a:solidFill>
                  <a:srgbClr val="3B9196"/>
                </a:solidFill>
                <a:latin typeface="Arial"/>
                <a:cs typeface="Arial"/>
              </a:rPr>
              <a:t>Title goes here: Example - Investigating the </a:t>
            </a:r>
            <a:endParaRPr lang="en-US"/>
          </a:p>
          <a:p>
            <a:pPr algn="l"/>
            <a:r>
              <a:rPr lang="en-US" sz="4500" i="1" dirty="0">
                <a:solidFill>
                  <a:srgbClr val="3B9196"/>
                </a:solidFill>
                <a:latin typeface="Arial"/>
                <a:cs typeface="Arial"/>
              </a:rPr>
              <a:t>dynamics of X on Y. Extra Space for Long Titles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D1B78221-FE52-8952-D847-D4E4BA6AF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4" y="9237538"/>
            <a:ext cx="13643213" cy="2171700"/>
          </a:xfrm>
          <a:prstGeom prst="rect">
            <a:avLst/>
          </a:prstGeom>
        </p:spPr>
      </p:pic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F1CFF8A-53EF-D888-B1E2-055DBD07D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670" y="9237538"/>
            <a:ext cx="14509600" cy="2171700"/>
          </a:xfrm>
          <a:prstGeom prst="rect">
            <a:avLst/>
          </a:prstGeom>
        </p:spPr>
      </p:pic>
      <p:pic>
        <p:nvPicPr>
          <p:cNvPr id="12" name="Picture 11" descr="A graph with different colored dots and numbers&#10;&#10;AI-generated content may be incorrect.">
            <a:extLst>
              <a:ext uri="{FF2B5EF4-FFF2-40B4-BE49-F238E27FC236}">
                <a16:creationId xmlns:a16="http://schemas.microsoft.com/office/drawing/2014/main" id="{64C9CE0F-7F4C-6310-AABC-642880413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264" y="11387387"/>
            <a:ext cx="14485750" cy="10373217"/>
          </a:xfrm>
          <a:prstGeom prst="rect">
            <a:avLst/>
          </a:prstGeom>
        </p:spPr>
      </p:pic>
      <p:pic>
        <p:nvPicPr>
          <p:cNvPr id="15" name="Picture 14" descr="A chart of different colored squares&#10;&#10;AI-generated content may be incorrect.">
            <a:extLst>
              <a:ext uri="{FF2B5EF4-FFF2-40B4-BE49-F238E27FC236}">
                <a16:creationId xmlns:a16="http://schemas.microsoft.com/office/drawing/2014/main" id="{94DD4DFE-2C01-2DCC-8486-BC1E2914C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094" y="11273560"/>
            <a:ext cx="12831789" cy="9537411"/>
          </a:xfrm>
          <a:prstGeom prst="rect">
            <a:avLst/>
          </a:prstGeom>
        </p:spPr>
      </p:pic>
      <p:pic>
        <p:nvPicPr>
          <p:cNvPr id="16" name="Picture 15" descr="A diagram of a science experiment&#10;&#10;AI-generated content may be incorrect.">
            <a:extLst>
              <a:ext uri="{FF2B5EF4-FFF2-40B4-BE49-F238E27FC236}">
                <a16:creationId xmlns:a16="http://schemas.microsoft.com/office/drawing/2014/main" id="{9E807C7A-F4D8-20F3-87F9-5D36276445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42" t="19307" r="330" b="26733"/>
          <a:stretch/>
        </p:blipFill>
        <p:spPr>
          <a:xfrm>
            <a:off x="14513707" y="25847148"/>
            <a:ext cx="12232343" cy="4392700"/>
          </a:xfrm>
          <a:prstGeom prst="rect">
            <a:avLst/>
          </a:prstGeom>
        </p:spPr>
      </p:pic>
      <p:pic>
        <p:nvPicPr>
          <p:cNvPr id="17" name="Picture 16" descr="A diagram of different types of molecules&#10;&#10;AI-generated content may be incorrect.">
            <a:extLst>
              <a:ext uri="{FF2B5EF4-FFF2-40B4-BE49-F238E27FC236}">
                <a16:creationId xmlns:a16="http://schemas.microsoft.com/office/drawing/2014/main" id="{E80EAA04-40E0-C01D-4902-E3127C591C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08" y="25822781"/>
            <a:ext cx="12333653" cy="5257800"/>
          </a:xfrm>
          <a:prstGeom prst="rect">
            <a:avLst/>
          </a:prstGeom>
        </p:spPr>
      </p:pic>
      <p:pic>
        <p:nvPicPr>
          <p:cNvPr id="18" name="Picture 1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FA48007-C7B8-875F-C63F-982A06DC4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555" y="37490206"/>
            <a:ext cx="24124434" cy="5322319"/>
          </a:xfrm>
          <a:prstGeom prst="rect">
            <a:avLst/>
          </a:prstGeom>
        </p:spPr>
      </p:pic>
      <p:pic>
        <p:nvPicPr>
          <p:cNvPr id="19" name="Picture 18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E6D187BC-CFAF-A4AA-7452-D1439945C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0764" y="10691057"/>
            <a:ext cx="12086027" cy="9439275"/>
          </a:xfrm>
          <a:prstGeom prst="rect">
            <a:avLst/>
          </a:prstGeom>
        </p:spPr>
      </p:pic>
      <p:pic>
        <p:nvPicPr>
          <p:cNvPr id="20" name="Picture 19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00E6548A-54DE-1C26-0AD3-FDC031334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0962" y="10127394"/>
            <a:ext cx="12086027" cy="943927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68E52741-D1F5-B100-F999-796CAD2D3BE8}"/>
              </a:ext>
            </a:extLst>
          </p:cNvPr>
          <p:cNvSpPr txBox="1"/>
          <p:nvPr/>
        </p:nvSpPr>
        <p:spPr>
          <a:xfrm>
            <a:off x="119879" y="31371755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Closing Section: </a:t>
            </a:r>
            <a:r>
              <a:rPr lang="en-US" sz="6000" dirty="0">
                <a:ea typeface="Calibri"/>
                <a:cs typeface="Calibri"/>
              </a:rPr>
              <a:t>Use this space to include additional information such as acknowledgements, future planned work, KEY takeaways, practical/actionable items for brewers.</a:t>
            </a:r>
            <a:endParaRPr lang="en-US" sz="6000" dirty="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DE52CCB4-92B0-59F1-762C-131D4FE51E32}"/>
              </a:ext>
            </a:extLst>
          </p:cNvPr>
          <p:cNvSpPr txBox="1"/>
          <p:nvPr/>
        </p:nvSpPr>
        <p:spPr>
          <a:xfrm>
            <a:off x="-240" y="6389688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Background Information: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This section should be your problem statement, hypothesis, project justification. Brief, short and sweet to convey the importance of this research. </a:t>
            </a:r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 </a:t>
            </a:r>
            <a:endParaRPr lang="en-US" sz="6000" dirty="0">
              <a:ea typeface="Calibri"/>
              <a:cs typeface="Calibri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ED8A7695-2425-4943-E670-565DEB3BDC1E}"/>
              </a:ext>
            </a:extLst>
          </p:cNvPr>
          <p:cNvSpPr txBox="1"/>
          <p:nvPr/>
        </p:nvSpPr>
        <p:spPr>
          <a:xfrm>
            <a:off x="120076" y="22108741"/>
            <a:ext cx="3016345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Sec 3 (e.g. Methods):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Use an infographic or photos to demonstrate methods rather than text. Use resources such as BioRender.com, TheNounProject.com, Canva.com, Visme.com, and </a:t>
            </a:r>
            <a:r>
              <a:rPr lang="en-US" sz="6000" dirty="0" err="1">
                <a:solidFill>
                  <a:srgbClr val="002060"/>
                </a:solidFill>
                <a:ea typeface="Calibri"/>
                <a:cs typeface="Calibri"/>
              </a:rPr>
              <a:t>Powerpoint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.  </a:t>
            </a:r>
            <a:endParaRPr lang="en-US" sz="6000" b="1" dirty="0">
              <a:solidFill>
                <a:srgbClr val="00206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67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51C93-CC68-57BD-C314-E90E6557C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6CC69-8EDD-6C47-8F40-2E58F5322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BCCF6E-B6E5-4586-3DB4-2E0FDA5E20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0BB60-A4CD-E4B4-343C-DFAD5FD5F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500" i="1">
                <a:solidFill>
                  <a:srgbClr val="3B9196"/>
                </a:solidFill>
                <a:latin typeface="Arial"/>
                <a:cs typeface="Arial"/>
              </a:rPr>
              <a:t>Title goes here: Example - Investigating the </a:t>
            </a:r>
            <a:endParaRPr lang="en-US"/>
          </a:p>
          <a:p>
            <a:pPr algn="l"/>
            <a:r>
              <a:rPr lang="en-US" sz="4500" i="1" dirty="0">
                <a:solidFill>
                  <a:srgbClr val="3B9196"/>
                </a:solidFill>
                <a:latin typeface="Arial"/>
                <a:cs typeface="Arial"/>
              </a:rPr>
              <a:t>dynamics of X on Y. Extra Space for Long Titles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21848EE-EB28-AB3A-3D22-C74FDDD6E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4" y="9237538"/>
            <a:ext cx="13643213" cy="2171700"/>
          </a:xfrm>
          <a:prstGeom prst="rect">
            <a:avLst/>
          </a:prstGeom>
        </p:spPr>
      </p:pic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87227E49-E3DE-B67D-6C5F-85BD5F543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670" y="9237538"/>
            <a:ext cx="14509600" cy="2171700"/>
          </a:xfrm>
          <a:prstGeom prst="rect">
            <a:avLst/>
          </a:prstGeom>
        </p:spPr>
      </p:pic>
      <p:pic>
        <p:nvPicPr>
          <p:cNvPr id="12" name="Picture 11" descr="A graph with different colored dots and numbers&#10;&#10;AI-generated content may be incorrect.">
            <a:extLst>
              <a:ext uri="{FF2B5EF4-FFF2-40B4-BE49-F238E27FC236}">
                <a16:creationId xmlns:a16="http://schemas.microsoft.com/office/drawing/2014/main" id="{4B674980-8763-C665-6515-591C62FA8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264" y="11387387"/>
            <a:ext cx="14485750" cy="10373217"/>
          </a:xfrm>
          <a:prstGeom prst="rect">
            <a:avLst/>
          </a:prstGeom>
        </p:spPr>
      </p:pic>
      <p:pic>
        <p:nvPicPr>
          <p:cNvPr id="15" name="Picture 14" descr="A chart of different colored squares&#10;&#10;AI-generated content may be incorrect.">
            <a:extLst>
              <a:ext uri="{FF2B5EF4-FFF2-40B4-BE49-F238E27FC236}">
                <a16:creationId xmlns:a16="http://schemas.microsoft.com/office/drawing/2014/main" id="{34D12E86-17F0-F18C-38D3-76A373569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094" y="11273560"/>
            <a:ext cx="12831789" cy="9537411"/>
          </a:xfrm>
          <a:prstGeom prst="rect">
            <a:avLst/>
          </a:prstGeom>
        </p:spPr>
      </p:pic>
      <p:pic>
        <p:nvPicPr>
          <p:cNvPr id="16" name="Picture 15" descr="A diagram of a science experiment&#10;&#10;AI-generated content may be incorrect.">
            <a:extLst>
              <a:ext uri="{FF2B5EF4-FFF2-40B4-BE49-F238E27FC236}">
                <a16:creationId xmlns:a16="http://schemas.microsoft.com/office/drawing/2014/main" id="{6129E91D-FABD-75F6-D737-6E22F28B28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42" t="19307" r="330" b="26733"/>
          <a:stretch/>
        </p:blipFill>
        <p:spPr>
          <a:xfrm>
            <a:off x="14513707" y="25847148"/>
            <a:ext cx="12232343" cy="4392700"/>
          </a:xfrm>
          <a:prstGeom prst="rect">
            <a:avLst/>
          </a:prstGeom>
        </p:spPr>
      </p:pic>
      <p:pic>
        <p:nvPicPr>
          <p:cNvPr id="17" name="Picture 16" descr="A diagram of different types of molecules&#10;&#10;AI-generated content may be incorrect.">
            <a:extLst>
              <a:ext uri="{FF2B5EF4-FFF2-40B4-BE49-F238E27FC236}">
                <a16:creationId xmlns:a16="http://schemas.microsoft.com/office/drawing/2014/main" id="{8BA35895-86E9-6E16-88A6-6DD940A99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08" y="25822781"/>
            <a:ext cx="12333653" cy="5257800"/>
          </a:xfrm>
          <a:prstGeom prst="rect">
            <a:avLst/>
          </a:prstGeom>
        </p:spPr>
      </p:pic>
      <p:pic>
        <p:nvPicPr>
          <p:cNvPr id="18" name="Picture 1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0699EDD-5EF6-CB2F-D91F-3420D0D02C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555" y="37490206"/>
            <a:ext cx="24124434" cy="5322319"/>
          </a:xfrm>
          <a:prstGeom prst="rect">
            <a:avLst/>
          </a:prstGeom>
        </p:spPr>
      </p:pic>
      <p:pic>
        <p:nvPicPr>
          <p:cNvPr id="19" name="Picture 18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D7A73712-48AE-E6DE-C22A-121971B92C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0764" y="10691057"/>
            <a:ext cx="12086027" cy="9439275"/>
          </a:xfrm>
          <a:prstGeom prst="rect">
            <a:avLst/>
          </a:prstGeom>
        </p:spPr>
      </p:pic>
      <p:pic>
        <p:nvPicPr>
          <p:cNvPr id="20" name="Picture 19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AD1065E1-8BFC-F529-7C18-C488922CEC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0962" y="10127394"/>
            <a:ext cx="12086027" cy="943927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0746A2F9-FDEB-93DC-09C1-34712B4DE390}"/>
              </a:ext>
            </a:extLst>
          </p:cNvPr>
          <p:cNvSpPr txBox="1"/>
          <p:nvPr/>
        </p:nvSpPr>
        <p:spPr>
          <a:xfrm>
            <a:off x="119879" y="31371755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Closing Section: </a:t>
            </a:r>
            <a:r>
              <a:rPr lang="en-US" sz="6000" dirty="0">
                <a:ea typeface="Calibri"/>
                <a:cs typeface="Calibri"/>
              </a:rPr>
              <a:t>Use this space to include additional information such as acknowledgements, future planned work, KEY takeaways, practical/actionable items for brewers.</a:t>
            </a:r>
            <a:endParaRPr lang="en-US" sz="6000" dirty="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2434FE42-6187-BE97-8AFB-87D6E8DFB4E3}"/>
              </a:ext>
            </a:extLst>
          </p:cNvPr>
          <p:cNvSpPr txBox="1"/>
          <p:nvPr/>
        </p:nvSpPr>
        <p:spPr>
          <a:xfrm>
            <a:off x="-240" y="6389688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Background Information: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This section should be your problem statement, hypothesis, project justification. Brief, short and sweet to convey the importance of this research. </a:t>
            </a:r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 </a:t>
            </a:r>
            <a:endParaRPr lang="en-US" sz="6000" dirty="0">
              <a:ea typeface="Calibri"/>
              <a:cs typeface="Calibri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1FE1118E-770B-5BA0-C6D6-44A0991B8783}"/>
              </a:ext>
            </a:extLst>
          </p:cNvPr>
          <p:cNvSpPr txBox="1"/>
          <p:nvPr/>
        </p:nvSpPr>
        <p:spPr>
          <a:xfrm>
            <a:off x="120076" y="22108741"/>
            <a:ext cx="3016345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Sec 3 (e.g. Methods):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Use an infographic or photos to demonstrate methods rather than text. Use resources such as BioRender.com, TheNounProject.com, Canva.com, Visme.com, and </a:t>
            </a:r>
            <a:r>
              <a:rPr lang="en-US" sz="6000" dirty="0" err="1">
                <a:solidFill>
                  <a:srgbClr val="002060"/>
                </a:solidFill>
                <a:ea typeface="Calibri"/>
                <a:cs typeface="Calibri"/>
              </a:rPr>
              <a:t>Powerpoint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.  </a:t>
            </a:r>
            <a:endParaRPr lang="en-US" sz="6000" b="1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3" name="Picture 2" descr="A red sign with white text&#10;&#10;AI-generated content may be incorrect.">
            <a:extLst>
              <a:ext uri="{FF2B5EF4-FFF2-40B4-BE49-F238E27FC236}">
                <a16:creationId xmlns:a16="http://schemas.microsoft.com/office/drawing/2014/main" id="{70632505-DD1D-A241-B253-07E36A0B0F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94004" y="32279729"/>
            <a:ext cx="16219468" cy="5248275"/>
          </a:xfrm>
          <a:prstGeom prst="rect">
            <a:avLst/>
          </a:prstGeom>
        </p:spPr>
      </p:pic>
      <p:pic>
        <p:nvPicPr>
          <p:cNvPr id="9" name="Picture 8" descr="A red sign with white text&#10;&#10;AI-generated content may be incorrect.">
            <a:extLst>
              <a:ext uri="{FF2B5EF4-FFF2-40B4-BE49-F238E27FC236}">
                <a16:creationId xmlns:a16="http://schemas.microsoft.com/office/drawing/2014/main" id="{67AE7EF4-1C31-C243-1891-5F270DD1DA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632" y="9145103"/>
            <a:ext cx="16927867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0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1CD7E-002C-ED01-542C-D25F70522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789F5-B8A0-87B4-8241-53E4CA617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7B5EEB-72C0-208E-6D5A-AF3EA0DCE9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4DF7F-DFA4-04BC-F1A3-2CC6ABA9C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500" i="1">
                <a:solidFill>
                  <a:srgbClr val="3B9196"/>
                </a:solidFill>
                <a:latin typeface="Arial"/>
                <a:cs typeface="Arial"/>
              </a:rPr>
              <a:t>Title goes here: Example - Investigating the </a:t>
            </a:r>
            <a:endParaRPr lang="en-US"/>
          </a:p>
          <a:p>
            <a:pPr algn="l"/>
            <a:r>
              <a:rPr lang="en-US" sz="4500" i="1" dirty="0">
                <a:solidFill>
                  <a:srgbClr val="3B9196"/>
                </a:solidFill>
                <a:latin typeface="Arial"/>
                <a:cs typeface="Arial"/>
              </a:rPr>
              <a:t>dynamics of X on Y. Extra Space for Long Titles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2490F6E-6DA7-CDA7-BFD9-E853896C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4" y="9237538"/>
            <a:ext cx="13643213" cy="2171700"/>
          </a:xfrm>
          <a:prstGeom prst="rect">
            <a:avLst/>
          </a:prstGeom>
        </p:spPr>
      </p:pic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FF350A0-F252-C19A-4882-AAB4AE7B6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670" y="9237538"/>
            <a:ext cx="14509600" cy="2171700"/>
          </a:xfrm>
          <a:prstGeom prst="rect">
            <a:avLst/>
          </a:prstGeom>
        </p:spPr>
      </p:pic>
      <p:pic>
        <p:nvPicPr>
          <p:cNvPr id="12" name="Picture 11" descr="A graph with different colored dots and numbers&#10;&#10;AI-generated content may be incorrect.">
            <a:extLst>
              <a:ext uri="{FF2B5EF4-FFF2-40B4-BE49-F238E27FC236}">
                <a16:creationId xmlns:a16="http://schemas.microsoft.com/office/drawing/2014/main" id="{1203C4A8-E601-C193-A569-E56559D80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264" y="11387387"/>
            <a:ext cx="14485750" cy="10373217"/>
          </a:xfrm>
          <a:prstGeom prst="rect">
            <a:avLst/>
          </a:prstGeom>
        </p:spPr>
      </p:pic>
      <p:pic>
        <p:nvPicPr>
          <p:cNvPr id="15" name="Picture 14" descr="A chart of different colored squares&#10;&#10;AI-generated content may be incorrect.">
            <a:extLst>
              <a:ext uri="{FF2B5EF4-FFF2-40B4-BE49-F238E27FC236}">
                <a16:creationId xmlns:a16="http://schemas.microsoft.com/office/drawing/2014/main" id="{85143D21-F2BA-1F24-E830-6F565BF36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094" y="11273560"/>
            <a:ext cx="12831789" cy="9537411"/>
          </a:xfrm>
          <a:prstGeom prst="rect">
            <a:avLst/>
          </a:prstGeom>
        </p:spPr>
      </p:pic>
      <p:pic>
        <p:nvPicPr>
          <p:cNvPr id="16" name="Picture 15" descr="A diagram of a science experiment&#10;&#10;AI-generated content may be incorrect.">
            <a:extLst>
              <a:ext uri="{FF2B5EF4-FFF2-40B4-BE49-F238E27FC236}">
                <a16:creationId xmlns:a16="http://schemas.microsoft.com/office/drawing/2014/main" id="{2FA9A82C-B1C3-57DC-C054-78B2D52F74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42" t="19307" r="330" b="26733"/>
          <a:stretch/>
        </p:blipFill>
        <p:spPr>
          <a:xfrm>
            <a:off x="14513707" y="25847148"/>
            <a:ext cx="12232343" cy="4392700"/>
          </a:xfrm>
          <a:prstGeom prst="rect">
            <a:avLst/>
          </a:prstGeom>
        </p:spPr>
      </p:pic>
      <p:pic>
        <p:nvPicPr>
          <p:cNvPr id="17" name="Picture 16" descr="A diagram of different types of molecules&#10;&#10;AI-generated content may be incorrect.">
            <a:extLst>
              <a:ext uri="{FF2B5EF4-FFF2-40B4-BE49-F238E27FC236}">
                <a16:creationId xmlns:a16="http://schemas.microsoft.com/office/drawing/2014/main" id="{AB93C50C-A33D-916F-CA35-D438A0494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08" y="25822781"/>
            <a:ext cx="12333653" cy="5257800"/>
          </a:xfrm>
          <a:prstGeom prst="rect">
            <a:avLst/>
          </a:prstGeom>
        </p:spPr>
      </p:pic>
      <p:pic>
        <p:nvPicPr>
          <p:cNvPr id="18" name="Picture 1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85F631C-5FCA-79B7-7AF4-75EA855655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555" y="37490206"/>
            <a:ext cx="24124434" cy="5322319"/>
          </a:xfrm>
          <a:prstGeom prst="rect">
            <a:avLst/>
          </a:prstGeom>
        </p:spPr>
      </p:pic>
      <p:pic>
        <p:nvPicPr>
          <p:cNvPr id="19" name="Picture 18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9B99E891-9ECC-5964-2C50-B51E741324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0764" y="10691057"/>
            <a:ext cx="12086027" cy="9439275"/>
          </a:xfrm>
          <a:prstGeom prst="rect">
            <a:avLst/>
          </a:prstGeom>
        </p:spPr>
      </p:pic>
      <p:pic>
        <p:nvPicPr>
          <p:cNvPr id="20" name="Picture 19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698662B0-09C8-DBCF-94F6-459B1754D0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0962" y="10127394"/>
            <a:ext cx="12086027" cy="943927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8A6FACCA-6E6C-624E-413F-7FB5EAB6FD75}"/>
              </a:ext>
            </a:extLst>
          </p:cNvPr>
          <p:cNvSpPr txBox="1"/>
          <p:nvPr/>
        </p:nvSpPr>
        <p:spPr>
          <a:xfrm>
            <a:off x="119879" y="31371755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Closing Section: </a:t>
            </a:r>
            <a:r>
              <a:rPr lang="en-US" sz="6000" dirty="0">
                <a:ea typeface="Calibri"/>
                <a:cs typeface="Calibri"/>
              </a:rPr>
              <a:t>Use this space to include additional information such as acknowledgements, future planned work, KEY takeaways, practical/actionable items for brewers.</a:t>
            </a:r>
            <a:endParaRPr lang="en-US" sz="6000" dirty="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D58241E3-0F32-27B4-9FAA-E615C493B186}"/>
              </a:ext>
            </a:extLst>
          </p:cNvPr>
          <p:cNvSpPr txBox="1"/>
          <p:nvPr/>
        </p:nvSpPr>
        <p:spPr>
          <a:xfrm>
            <a:off x="-240" y="6389688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Background Information: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This section should be your problem statement, hypothesis, project justification. Brief, short and sweet to convey the importance of this research. </a:t>
            </a:r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 </a:t>
            </a:r>
            <a:endParaRPr lang="en-US" sz="6000" dirty="0">
              <a:ea typeface="Calibri"/>
              <a:cs typeface="Calibri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F861D4A9-8D7B-A67C-5CDF-057CE8A1B7CF}"/>
              </a:ext>
            </a:extLst>
          </p:cNvPr>
          <p:cNvSpPr txBox="1"/>
          <p:nvPr/>
        </p:nvSpPr>
        <p:spPr>
          <a:xfrm>
            <a:off x="120076" y="22108741"/>
            <a:ext cx="3016345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Sec 3 (e.g. Methods):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Use an infographic or photos to demonstrate methods rather than text. Use resources such as BioRender.com, TheNounProject.com, Canva.com, Visme.com, and </a:t>
            </a:r>
            <a:r>
              <a:rPr lang="en-US" sz="6000" dirty="0" err="1">
                <a:solidFill>
                  <a:srgbClr val="002060"/>
                </a:solidFill>
                <a:ea typeface="Calibri"/>
                <a:cs typeface="Calibri"/>
              </a:rPr>
              <a:t>Powerpoint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.  </a:t>
            </a:r>
            <a:endParaRPr lang="en-US" sz="6000" b="1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8" name="Picture 7" descr="A line art of different types of beer&#10;&#10;AI-generated content may be incorrect.">
            <a:extLst>
              <a:ext uri="{FF2B5EF4-FFF2-40B4-BE49-F238E27FC236}">
                <a16:creationId xmlns:a16="http://schemas.microsoft.com/office/drawing/2014/main" id="{0112F8B3-A4C5-281B-CD25-75D44C26A3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56388" y="34313196"/>
            <a:ext cx="4312893" cy="4314825"/>
          </a:xfrm>
          <a:prstGeom prst="rect">
            <a:avLst/>
          </a:prstGeom>
        </p:spPr>
      </p:pic>
      <p:pic>
        <p:nvPicPr>
          <p:cNvPr id="14" name="Picture 13" descr="A red sign with white text&#10;&#10;AI-generated content may be incorrect.">
            <a:extLst>
              <a:ext uri="{FF2B5EF4-FFF2-40B4-BE49-F238E27FC236}">
                <a16:creationId xmlns:a16="http://schemas.microsoft.com/office/drawing/2014/main" id="{8CA19C90-4CE5-4596-0C48-0E4875E967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8008" y="33896463"/>
            <a:ext cx="15166531" cy="71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1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10C5D-0DA2-EBD6-EF17-F96B98423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74F0A-B268-1F48-2BD6-7BC06254C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CEB8F1-92DC-1C6F-3236-655FC4767F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2B613-0686-A08E-503F-86BA2CF81C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500" i="1">
                <a:solidFill>
                  <a:srgbClr val="3B9196"/>
                </a:solidFill>
                <a:latin typeface="Arial"/>
                <a:cs typeface="Arial"/>
              </a:rPr>
              <a:t>Title goes here: Example - Investigating the </a:t>
            </a:r>
            <a:endParaRPr lang="en-US"/>
          </a:p>
          <a:p>
            <a:pPr algn="l"/>
            <a:r>
              <a:rPr lang="en-US" sz="4500" i="1" dirty="0">
                <a:solidFill>
                  <a:srgbClr val="3B9196"/>
                </a:solidFill>
                <a:latin typeface="Arial"/>
                <a:cs typeface="Arial"/>
              </a:rPr>
              <a:t>dynamics of X on Y. Extra Space for Long Titles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3FB7C06-DAB0-A6CE-3284-9F95ACB3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4" y="9237538"/>
            <a:ext cx="13643213" cy="2171700"/>
          </a:xfrm>
          <a:prstGeom prst="rect">
            <a:avLst/>
          </a:prstGeom>
        </p:spPr>
      </p:pic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E556C3B-4DD8-69B8-3329-DDA3F740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670" y="9237538"/>
            <a:ext cx="14509600" cy="2171700"/>
          </a:xfrm>
          <a:prstGeom prst="rect">
            <a:avLst/>
          </a:prstGeom>
        </p:spPr>
      </p:pic>
      <p:pic>
        <p:nvPicPr>
          <p:cNvPr id="12" name="Picture 11" descr="A graph with different colored dots and numbers&#10;&#10;AI-generated content may be incorrect.">
            <a:extLst>
              <a:ext uri="{FF2B5EF4-FFF2-40B4-BE49-F238E27FC236}">
                <a16:creationId xmlns:a16="http://schemas.microsoft.com/office/drawing/2014/main" id="{2CA5ABF1-EA36-D201-E3F2-3CD3138D8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264" y="11387387"/>
            <a:ext cx="14485750" cy="10373217"/>
          </a:xfrm>
          <a:prstGeom prst="rect">
            <a:avLst/>
          </a:prstGeom>
        </p:spPr>
      </p:pic>
      <p:pic>
        <p:nvPicPr>
          <p:cNvPr id="15" name="Picture 14" descr="A chart of different colored squares&#10;&#10;AI-generated content may be incorrect.">
            <a:extLst>
              <a:ext uri="{FF2B5EF4-FFF2-40B4-BE49-F238E27FC236}">
                <a16:creationId xmlns:a16="http://schemas.microsoft.com/office/drawing/2014/main" id="{755FE2BB-6A07-48C0-8708-A3273BB67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094" y="11273560"/>
            <a:ext cx="12831789" cy="9537411"/>
          </a:xfrm>
          <a:prstGeom prst="rect">
            <a:avLst/>
          </a:prstGeom>
        </p:spPr>
      </p:pic>
      <p:pic>
        <p:nvPicPr>
          <p:cNvPr id="16" name="Picture 15" descr="A diagram of a science experiment&#10;&#10;AI-generated content may be incorrect.">
            <a:extLst>
              <a:ext uri="{FF2B5EF4-FFF2-40B4-BE49-F238E27FC236}">
                <a16:creationId xmlns:a16="http://schemas.microsoft.com/office/drawing/2014/main" id="{4E0314C0-8704-BD6A-4D21-7E0A9415EE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42" t="19307" r="330" b="26733"/>
          <a:stretch/>
        </p:blipFill>
        <p:spPr>
          <a:xfrm>
            <a:off x="14513707" y="25847148"/>
            <a:ext cx="12232343" cy="4392700"/>
          </a:xfrm>
          <a:prstGeom prst="rect">
            <a:avLst/>
          </a:prstGeom>
        </p:spPr>
      </p:pic>
      <p:pic>
        <p:nvPicPr>
          <p:cNvPr id="17" name="Picture 16" descr="A diagram of different types of molecules&#10;&#10;AI-generated content may be incorrect.">
            <a:extLst>
              <a:ext uri="{FF2B5EF4-FFF2-40B4-BE49-F238E27FC236}">
                <a16:creationId xmlns:a16="http://schemas.microsoft.com/office/drawing/2014/main" id="{1F05C153-1D5C-4169-2979-3401AC6C5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08" y="25822781"/>
            <a:ext cx="12333653" cy="5257800"/>
          </a:xfrm>
          <a:prstGeom prst="rect">
            <a:avLst/>
          </a:prstGeom>
        </p:spPr>
      </p:pic>
      <p:pic>
        <p:nvPicPr>
          <p:cNvPr id="18" name="Picture 1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F710B63-8F81-5EB5-C11F-F7AE3AE6A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555" y="37490206"/>
            <a:ext cx="24124434" cy="5322319"/>
          </a:xfrm>
          <a:prstGeom prst="rect">
            <a:avLst/>
          </a:prstGeom>
        </p:spPr>
      </p:pic>
      <p:pic>
        <p:nvPicPr>
          <p:cNvPr id="19" name="Picture 18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2A6B3508-44F9-70D2-A767-9EC89CD91D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0764" y="10691057"/>
            <a:ext cx="12086027" cy="9439275"/>
          </a:xfrm>
          <a:prstGeom prst="rect">
            <a:avLst/>
          </a:prstGeom>
        </p:spPr>
      </p:pic>
      <p:pic>
        <p:nvPicPr>
          <p:cNvPr id="20" name="Picture 19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118BCC88-69F0-2602-766D-3FC2E5F3BC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0962" y="10127394"/>
            <a:ext cx="12086027" cy="9439275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FAD30D8-F7A2-471C-0639-FF37F25B2D4E}"/>
              </a:ext>
            </a:extLst>
          </p:cNvPr>
          <p:cNvSpPr txBox="1"/>
          <p:nvPr/>
        </p:nvSpPr>
        <p:spPr>
          <a:xfrm>
            <a:off x="119879" y="31371755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Closing Section: </a:t>
            </a:r>
            <a:r>
              <a:rPr lang="en-US" sz="6000" dirty="0">
                <a:ea typeface="Calibri"/>
                <a:cs typeface="Calibri"/>
              </a:rPr>
              <a:t>Use this space to include additional information such as acknowledgements, future planned work, KEY takeaways, practical/actionable items for brewers.</a:t>
            </a:r>
            <a:endParaRPr lang="en-US" sz="6000" dirty="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10E06738-74C7-D458-DCC0-2EE0DBC82988}"/>
              </a:ext>
            </a:extLst>
          </p:cNvPr>
          <p:cNvSpPr txBox="1"/>
          <p:nvPr/>
        </p:nvSpPr>
        <p:spPr>
          <a:xfrm>
            <a:off x="-240" y="6389688"/>
            <a:ext cx="3016345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Background Information: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This section should be your problem statement, hypothesis, project justification. Brief, short and sweet to convey the importance of this research. </a:t>
            </a:r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 </a:t>
            </a:r>
            <a:endParaRPr lang="en-US" sz="6000" dirty="0">
              <a:ea typeface="Calibri"/>
              <a:cs typeface="Calibri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8C751F4A-13AB-06F8-B6F8-C7F46A4427DE}"/>
              </a:ext>
            </a:extLst>
          </p:cNvPr>
          <p:cNvSpPr txBox="1"/>
          <p:nvPr/>
        </p:nvSpPr>
        <p:spPr>
          <a:xfrm>
            <a:off x="120076" y="22108741"/>
            <a:ext cx="3016345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453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690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360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381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267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0721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4174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7628" algn="l" defTabSz="3506907" rtl="0" eaLnBrk="1" latinLnBrk="0" hangingPunct="1">
              <a:defRPr sz="69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  <a:ea typeface="Calibri"/>
                <a:cs typeface="Calibri"/>
              </a:rPr>
              <a:t>Sec 3 (e.g. Methods): 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Use an infographic or photos to demonstrate methods rather than text. Use resources such as BioRender.com, TheNounProject.com, Canva.com, Visme.com, and </a:t>
            </a:r>
            <a:r>
              <a:rPr lang="en-US" sz="6000" dirty="0" err="1">
                <a:solidFill>
                  <a:srgbClr val="002060"/>
                </a:solidFill>
                <a:ea typeface="Calibri"/>
                <a:cs typeface="Calibri"/>
              </a:rPr>
              <a:t>Powerpoint</a:t>
            </a:r>
            <a:r>
              <a:rPr lang="en-US" sz="6000" dirty="0">
                <a:solidFill>
                  <a:srgbClr val="002060"/>
                </a:solidFill>
                <a:ea typeface="Calibri"/>
                <a:cs typeface="Calibri"/>
              </a:rPr>
              <a:t>.  </a:t>
            </a:r>
            <a:endParaRPr lang="en-US" sz="6000" b="1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8" name="Picture 7" descr="A line art of different types of beer&#10;&#10;AI-generated content may be incorrect.">
            <a:extLst>
              <a:ext uri="{FF2B5EF4-FFF2-40B4-BE49-F238E27FC236}">
                <a16:creationId xmlns:a16="http://schemas.microsoft.com/office/drawing/2014/main" id="{9E3AA52C-347F-C0D8-C397-078B1BB700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56388" y="34313196"/>
            <a:ext cx="4312893" cy="4314825"/>
          </a:xfrm>
          <a:prstGeom prst="rect">
            <a:avLst/>
          </a:prstGeom>
        </p:spPr>
      </p:pic>
      <p:pic>
        <p:nvPicPr>
          <p:cNvPr id="3" name="Picture 2" descr="A red sign with white text&#10;&#10;AI-generated content may be incorrect.">
            <a:extLst>
              <a:ext uri="{FF2B5EF4-FFF2-40B4-BE49-F238E27FC236}">
                <a16:creationId xmlns:a16="http://schemas.microsoft.com/office/drawing/2014/main" id="{7B259C6F-4DB0-1B0D-5BD5-F115916A11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139" y="33896462"/>
            <a:ext cx="15594964" cy="71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AC6EF5669744D912979843EB2CF7E" ma:contentTypeVersion="2" ma:contentTypeDescription="Create a new document." ma:contentTypeScope="" ma:versionID="50f882e2e2eada973fa8dbbe6b7419ad">
  <xsd:schema xmlns:xsd="http://www.w3.org/2001/XMLSchema" xmlns:xs="http://www.w3.org/2001/XMLSchema" xmlns:p="http://schemas.microsoft.com/office/2006/metadata/properties" xmlns:ns1="http://schemas.microsoft.com/sharepoint/v3" xmlns:ns2="8e903f66-ecc0-480d-9af3-1d2faccfd126" targetNamespace="http://schemas.microsoft.com/office/2006/metadata/properties" ma:root="true" ma:fieldsID="fc093d3e52157ccf2bb3113f368c8b03" ns1:_="" ns2:_="">
    <xsd:import namespace="http://schemas.microsoft.com/sharepoint/v3"/>
    <xsd:import namespace="8e903f66-ecc0-480d-9af3-1d2faccfd1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03f66-ecc0-480d-9af3-1d2faccfd1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E300E1-AB44-4321-AC5B-20D1261B5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903f66-ecc0-480d-9af3-1d2faccfd1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272360-88E1-4FF4-9B07-B353F7C33F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6A3A7C-639D-41B0-AF69-D4096B5B8327}">
  <ds:schemaRefs>
    <ds:schemaRef ds:uri="http://schemas.microsoft.com/office/2006/metadata/properties"/>
    <ds:schemaRef ds:uri="http://schemas.microsoft.com/office/infopath/2007/PartnerControls"/>
    <ds:schemaRef ds:uri="74b0b8bf-1f15-41b1-974d-d17303981568"/>
    <ds:schemaRef ds:uri="b4b35062-d740-41d1-9ffb-d70801cc8745"/>
    <ds:schemaRef ds:uri="49712418-7b8b-4a86-a111-2b9e5c31628f"/>
    <ds:schemaRef ds:uri="e1bef6c8-173a-4555-b1fe-76ed5a9a106a"/>
    <ds:schemaRef ds:uri="a5c66dd2-2753-4104-8b3c-cc8c118fc07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1960</TotalTime>
  <Words>686</Words>
  <Application>Microsoft Macintosh PowerPoint</Application>
  <PresentationFormat>Custom</PresentationFormat>
  <Paragraphs>39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Futura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Keswani</dc:creator>
  <cp:lastModifiedBy>Agnes Walker</cp:lastModifiedBy>
  <cp:revision>239</cp:revision>
  <cp:lastPrinted>2019-03-05T20:30:15Z</cp:lastPrinted>
  <dcterms:created xsi:type="dcterms:W3CDTF">2018-05-02T15:40:18Z</dcterms:created>
  <dcterms:modified xsi:type="dcterms:W3CDTF">2025-06-30T14:22:17Z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0x010100063AC6EF5669744D912979843EB2CF7E</vt:lpwstr>
  </property>
  <property fmtid="{D5CDD505-2E9C-101B-9397-08002B2CF9AE}" pid="3" name="GraphicType">
    <vt:lpwstr/>
  </property>
  <property fmtid="{D5CDD505-2E9C-101B-9397-08002B2CF9AE}" pid="4" name="Asset_x0020_Type">
    <vt:lpwstr/>
  </property>
  <property fmtid="{D5CDD505-2E9C-101B-9397-08002B2CF9AE}" pid="5" name="MarketingChannel">
    <vt:lpwstr/>
  </property>
  <property fmtid="{D5CDD505-2E9C-101B-9397-08002B2CF9AE}" pid="6" name="Month">
    <vt:lpwstr/>
  </property>
  <property fmtid="{D5CDD505-2E9C-101B-9397-08002B2CF9AE}" pid="7" name="MediaServiceImageTags">
    <vt:lpwstr/>
  </property>
  <property fmtid="{D5CDD505-2E9C-101B-9397-08002B2CF9AE}" pid="8" name="FiscalYear">
    <vt:lpwstr/>
  </property>
  <property fmtid="{D5CDD505-2E9C-101B-9397-08002B2CF9AE}" pid="9" name="Society">
    <vt:lpwstr>1;#ASBC|7ba4173b-0fa1-4705-88bc-bfed3a4c267c</vt:lpwstr>
  </property>
  <property fmtid="{D5CDD505-2E9C-101B-9397-08002B2CF9AE}" pid="10" name="DocType">
    <vt:lpwstr/>
  </property>
  <property fmtid="{D5CDD505-2E9C-101B-9397-08002B2CF9AE}" pid="11" name="Dept">
    <vt:lpwstr>51;#Meetings|770d01bc-06d6-4107-b8bc-9f1935367699</vt:lpwstr>
  </property>
  <property fmtid="{D5CDD505-2E9C-101B-9397-08002B2CF9AE}" pid="12" name="ProjectProductType">
    <vt:lpwstr/>
  </property>
  <property fmtid="{D5CDD505-2E9C-101B-9397-08002B2CF9AE}" pid="13" name="Year">
    <vt:lpwstr/>
  </property>
  <property fmtid="{D5CDD505-2E9C-101B-9397-08002B2CF9AE}" pid="14" name="Asset Type">
    <vt:lpwstr/>
  </property>
  <property fmtid="{D5CDD505-2E9C-101B-9397-08002B2CF9AE}" pid="15" name="LPP Type">
    <vt:lpwstr/>
  </property>
  <property fmtid="{D5CDD505-2E9C-101B-9397-08002B2CF9AE}" pid="16" name="Meeting Type">
    <vt:lpwstr/>
  </property>
  <property fmtid="{D5CDD505-2E9C-101B-9397-08002B2CF9AE}" pid="17" name="Meeting_x0020_Type">
    <vt:lpwstr/>
  </property>
  <property fmtid="{D5CDD505-2E9C-101B-9397-08002B2CF9AE}" pid="18" name="App">
    <vt:lpwstr/>
  </property>
  <property fmtid="{D5CDD505-2E9C-101B-9397-08002B2CF9AE}" pid="19" name="Doc Type">
    <vt:lpwstr/>
  </property>
  <property fmtid="{D5CDD505-2E9C-101B-9397-08002B2CF9AE}" pid="20" name="Doc_x0020_Type">
    <vt:lpwstr/>
  </property>
</Properties>
</file>